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slide35.xml" ContentType="application/vnd.openxmlformats-officedocument.presentationml.slide+xml"/>
  <Override PartName="/ppt/slides/slide33.xml" ContentType="application/vnd.openxmlformats-officedocument.presentationml.slide+xml"/>
  <Override PartName="/ppt/slides/_rels/slide35.xml.rels" ContentType="application/vnd.openxmlformats-package.relationships+xml"/>
  <Override PartName="/ppt/slides/_rels/slide32.xml.rels" ContentType="application/vnd.openxmlformats-package.relationships+xml"/>
  <Override PartName="/ppt/slides/_rels/slide29.xml.rels" ContentType="application/vnd.openxmlformats-package.relationships+xml"/>
  <Override PartName="/ppt/slides/_rels/slide24.xml.rels" ContentType="application/vnd.openxmlformats-package.relationships+xml"/>
  <Override PartName="/ppt/slides/_rels/slide31.xml.rels" ContentType="application/vnd.openxmlformats-package.relationships+xml"/>
  <Override PartName="/ppt/slides/_rels/slide28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27.xml.rels" ContentType="application/vnd.openxmlformats-package.relationships+xml"/>
  <Override PartName="/ppt/slides/_rels/slide15.xml.rels" ContentType="application/vnd.openxmlformats-package.relationships+xml"/>
  <Override PartName="/ppt/slides/_rels/slide20.xml.rels" ContentType="application/vnd.openxmlformats-package.relationships+xml"/>
  <Override PartName="/ppt/slides/_rels/slide30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6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7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32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s/slide26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34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7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32.png" ContentType="image/png"/>
  <Override PartName="/ppt/media/image27.png" ContentType="image/png"/>
  <Override PartName="/ppt/media/image26.png" ContentType="image/png"/>
  <Override PartName="/ppt/media/image33.png" ContentType="image/png"/>
  <Override PartName="/ppt/media/image25.png" ContentType="image/png"/>
  <Override PartName="/ppt/media/image28.png" ContentType="image/png"/>
  <Override PartName="/ppt/media/image23.png" ContentType="image/png"/>
  <Override PartName="/ppt/media/image22.png" ContentType="image/png"/>
  <Override PartName="/ppt/media/image31.png" ContentType="image/png"/>
  <Override PartName="/ppt/media/image24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6.png" ContentType="image/png"/>
  <Override PartName="/ppt/media/image17.png" ContentType="image/png"/>
  <Override PartName="/ppt/media/image14.png" ContentType="image/png"/>
  <Override PartName="/ppt/media/image13.png" ContentType="image/png"/>
  <Override PartName="/ppt/media/image34.png" ContentType="image/png"/>
  <Override PartName="/ppt/media/image12.tif" ContentType="image/tif"/>
  <Override PartName="/ppt/media/image11.png" ContentType="image/png"/>
  <Override PartName="/ppt/media/image10.png" ContentType="image/png"/>
  <Override PartName="/ppt/media/image15.png" ContentType="image/png"/>
  <Override PartName="/ppt/media/image9.png" ContentType="image/png"/>
  <Override PartName="/ppt/media/image30.png" ContentType="image/png"/>
  <Override PartName="/ppt/media/image6.tif" ContentType="image/tif"/>
  <Override PartName="/ppt/media/image5.png" ContentType="image/png"/>
  <Override PartName="/ppt/media/image18.png" ContentType="image/png"/>
  <Override PartName="/ppt/media/image7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8.png" ContentType="image/png"/>
  <Override PartName="/ppt/media/image1.tif" ContentType="image/tif"/>
  <Override PartName="/ppt/media/image29.png" ContentType="image/png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371600" y="3886200"/>
            <a:ext cx="6400080" cy="83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1371600" y="4801680"/>
            <a:ext cx="6400080" cy="83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371600" y="3886200"/>
            <a:ext cx="3123000" cy="83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51200" y="3886200"/>
            <a:ext cx="3123000" cy="83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4651200" y="4801680"/>
            <a:ext cx="3123000" cy="83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1371600" y="4801680"/>
            <a:ext cx="3123000" cy="83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1371600" y="3886200"/>
            <a:ext cx="6400080" cy="1751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1371600" y="3886200"/>
            <a:ext cx="6400080" cy="1751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2" name="" descr=""/>
          <p:cNvPicPr/>
          <p:nvPr/>
        </p:nvPicPr>
        <p:blipFill>
          <a:blip r:embed="rId2"/>
          <a:stretch/>
        </p:blipFill>
        <p:spPr>
          <a:xfrm>
            <a:off x="3474000" y="3886200"/>
            <a:ext cx="2195280" cy="1751760"/>
          </a:xfrm>
          <a:prstGeom prst="rect">
            <a:avLst/>
          </a:prstGeom>
          <a:ln>
            <a:noFill/>
          </a:ln>
        </p:spPr>
      </p:pic>
      <p:pic>
        <p:nvPicPr>
          <p:cNvPr id="43" name="" descr=""/>
          <p:cNvPicPr/>
          <p:nvPr/>
        </p:nvPicPr>
        <p:blipFill>
          <a:blip r:embed="rId3"/>
          <a:stretch/>
        </p:blipFill>
        <p:spPr>
          <a:xfrm>
            <a:off x="3474000" y="3886200"/>
            <a:ext cx="2195280" cy="17517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1371600" y="3886200"/>
            <a:ext cx="6400080" cy="1751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1371600" y="3886200"/>
            <a:ext cx="6400080" cy="1751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1371600" y="3886200"/>
            <a:ext cx="3123000" cy="1751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51200" y="3886200"/>
            <a:ext cx="3123000" cy="1751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680" cy="6811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1371600" y="3886200"/>
            <a:ext cx="3123000" cy="83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1371600" y="4801680"/>
            <a:ext cx="3123000" cy="83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651200" y="3886200"/>
            <a:ext cx="3123000" cy="1751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1371600" y="3886200"/>
            <a:ext cx="6400080" cy="1751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1371600" y="3886200"/>
            <a:ext cx="3123000" cy="1751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51200" y="3886200"/>
            <a:ext cx="3123000" cy="83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651200" y="4801680"/>
            <a:ext cx="3123000" cy="83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371600" y="3886200"/>
            <a:ext cx="3123000" cy="83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51200" y="3886200"/>
            <a:ext cx="3123000" cy="83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1371600" y="4801680"/>
            <a:ext cx="6400080" cy="83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1371600" y="3886200"/>
            <a:ext cx="6400080" cy="83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1371600" y="4801680"/>
            <a:ext cx="6400080" cy="83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1371600" y="3886200"/>
            <a:ext cx="3123000" cy="83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651200" y="3886200"/>
            <a:ext cx="3123000" cy="83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4651200" y="4801680"/>
            <a:ext cx="3123000" cy="83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1371600" y="4801680"/>
            <a:ext cx="3123000" cy="83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1371600" y="3886200"/>
            <a:ext cx="6400080" cy="1751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1371600" y="3886200"/>
            <a:ext cx="6400080" cy="1751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86" name="" descr=""/>
          <p:cNvPicPr/>
          <p:nvPr/>
        </p:nvPicPr>
        <p:blipFill>
          <a:blip r:embed="rId2"/>
          <a:stretch/>
        </p:blipFill>
        <p:spPr>
          <a:xfrm>
            <a:off x="3474000" y="3886200"/>
            <a:ext cx="2195280" cy="1751760"/>
          </a:xfrm>
          <a:prstGeom prst="rect">
            <a:avLst/>
          </a:prstGeom>
          <a:ln>
            <a:noFill/>
          </a:ln>
        </p:spPr>
      </p:pic>
      <p:pic>
        <p:nvPicPr>
          <p:cNvPr id="87" name="" descr=""/>
          <p:cNvPicPr/>
          <p:nvPr/>
        </p:nvPicPr>
        <p:blipFill>
          <a:blip r:embed="rId3"/>
          <a:stretch/>
        </p:blipFill>
        <p:spPr>
          <a:xfrm>
            <a:off x="3474000" y="3886200"/>
            <a:ext cx="2195280" cy="17517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9" name="PlaceHolder 2"/>
          <p:cNvSpPr>
            <a:spLocks noGrp="1"/>
          </p:cNvSpPr>
          <p:nvPr>
            <p:ph type="subTitle"/>
          </p:nvPr>
        </p:nvSpPr>
        <p:spPr>
          <a:xfrm>
            <a:off x="1371600" y="3886200"/>
            <a:ext cx="6400080" cy="1751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1371600" y="3886200"/>
            <a:ext cx="6400080" cy="1751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1371600" y="3886200"/>
            <a:ext cx="3123000" cy="1751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51200" y="3886200"/>
            <a:ext cx="3123000" cy="1751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1371600" y="3886200"/>
            <a:ext cx="6400080" cy="1751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680" cy="6811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1371600" y="3886200"/>
            <a:ext cx="3123000" cy="83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1371600" y="4801680"/>
            <a:ext cx="3123000" cy="83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651200" y="3886200"/>
            <a:ext cx="3123000" cy="1751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1371600" y="3886200"/>
            <a:ext cx="3123000" cy="1751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651200" y="3886200"/>
            <a:ext cx="3123000" cy="83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4651200" y="4801680"/>
            <a:ext cx="3123000" cy="83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1371600" y="3886200"/>
            <a:ext cx="3123000" cy="83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651200" y="3886200"/>
            <a:ext cx="3123000" cy="83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1371600" y="4801680"/>
            <a:ext cx="6400080" cy="83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1371600" y="3886200"/>
            <a:ext cx="6400080" cy="83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1371600" y="4801680"/>
            <a:ext cx="6400080" cy="83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1371600" y="3886200"/>
            <a:ext cx="3123000" cy="83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4651200" y="3886200"/>
            <a:ext cx="3123000" cy="83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5" name="PlaceHolder 4"/>
          <p:cNvSpPr>
            <a:spLocks noGrp="1"/>
          </p:cNvSpPr>
          <p:nvPr>
            <p:ph type="body"/>
          </p:nvPr>
        </p:nvSpPr>
        <p:spPr>
          <a:xfrm>
            <a:off x="4651200" y="4801680"/>
            <a:ext cx="3123000" cy="83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6" name="PlaceHolder 5"/>
          <p:cNvSpPr>
            <a:spLocks noGrp="1"/>
          </p:cNvSpPr>
          <p:nvPr>
            <p:ph type="body"/>
          </p:nvPr>
        </p:nvSpPr>
        <p:spPr>
          <a:xfrm>
            <a:off x="1371600" y="4801680"/>
            <a:ext cx="3123000" cy="83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1371600" y="3886200"/>
            <a:ext cx="6400080" cy="1751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1371600" y="3886200"/>
            <a:ext cx="6400080" cy="1751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30" name="" descr=""/>
          <p:cNvPicPr/>
          <p:nvPr/>
        </p:nvPicPr>
        <p:blipFill>
          <a:blip r:embed="rId2"/>
          <a:stretch/>
        </p:blipFill>
        <p:spPr>
          <a:xfrm>
            <a:off x="3474000" y="3886200"/>
            <a:ext cx="2195280" cy="1751760"/>
          </a:xfrm>
          <a:prstGeom prst="rect">
            <a:avLst/>
          </a:prstGeom>
          <a:ln>
            <a:noFill/>
          </a:ln>
        </p:spPr>
      </p:pic>
      <p:pic>
        <p:nvPicPr>
          <p:cNvPr id="131" name="" descr=""/>
          <p:cNvPicPr/>
          <p:nvPr/>
        </p:nvPicPr>
        <p:blipFill>
          <a:blip r:embed="rId3"/>
          <a:stretch/>
        </p:blipFill>
        <p:spPr>
          <a:xfrm>
            <a:off x="3474000" y="3886200"/>
            <a:ext cx="2195280" cy="17517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371600" y="3886200"/>
            <a:ext cx="3123000" cy="1751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51200" y="3886200"/>
            <a:ext cx="3123000" cy="1751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680" cy="6811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1371600" y="3886200"/>
            <a:ext cx="3123000" cy="83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1371600" y="4801680"/>
            <a:ext cx="3123000" cy="83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51200" y="3886200"/>
            <a:ext cx="3123000" cy="1751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371600" y="3886200"/>
            <a:ext cx="3123000" cy="1751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51200" y="3886200"/>
            <a:ext cx="3123000" cy="83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651200" y="4801680"/>
            <a:ext cx="3123000" cy="83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1371600" y="3886200"/>
            <a:ext cx="3123000" cy="83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51200" y="3886200"/>
            <a:ext cx="3123000" cy="83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1371600" y="4801680"/>
            <a:ext cx="6400080" cy="83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tif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tif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2.tif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Relationship Id="rId9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-19800" y="6498360"/>
            <a:ext cx="9216360" cy="368640"/>
          </a:xfrm>
          <a:prstGeom prst="rect">
            <a:avLst/>
          </a:prstGeom>
          <a:solidFill>
            <a:srgbClr val="e0621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1280160" y="5463720"/>
            <a:ext cx="1559160" cy="100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a6a6a6"/>
                </a:solidFill>
                <a:latin typeface="Calibri"/>
                <a:ea typeface="DejaVu Sans"/>
              </a:rPr>
              <a:t>Celebrating  a decade</a:t>
            </a:r>
            <a:endParaRPr/>
          </a:p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a6a6a6"/>
                </a:solidFill>
                <a:latin typeface="Calibri"/>
                <a:ea typeface="DejaVu Sans"/>
              </a:rPr>
              <a:t>of guiding security</a:t>
            </a:r>
            <a:endParaRPr/>
          </a:p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a6a6a6"/>
                </a:solidFill>
                <a:latin typeface="Calibri"/>
                <a:ea typeface="DejaVu Sans"/>
              </a:rPr>
              <a:t>professionals.</a:t>
            </a:r>
            <a:endParaRPr/>
          </a:p>
        </p:txBody>
      </p:sp>
      <p:pic>
        <p:nvPicPr>
          <p:cNvPr id="2" name="Picture 12" descr=""/>
          <p:cNvPicPr/>
          <p:nvPr/>
        </p:nvPicPr>
        <p:blipFill>
          <a:blip r:embed="rId2"/>
          <a:stretch/>
        </p:blipFill>
        <p:spPr>
          <a:xfrm>
            <a:off x="461160" y="5486400"/>
            <a:ext cx="898560" cy="898560"/>
          </a:xfrm>
          <a:prstGeom prst="rect">
            <a:avLst/>
          </a:prstGeom>
          <a:ln>
            <a:noFill/>
          </a:ln>
        </p:spPr>
      </p:pic>
      <p:pic>
        <p:nvPicPr>
          <p:cNvPr id="3" name="Picture 8" descr=""/>
          <p:cNvPicPr/>
          <p:nvPr/>
        </p:nvPicPr>
        <p:blipFill>
          <a:blip r:embed="rId3"/>
          <a:stretch/>
        </p:blipFill>
        <p:spPr>
          <a:xfrm>
            <a:off x="6822720" y="5833440"/>
            <a:ext cx="1863720" cy="522360"/>
          </a:xfrm>
          <a:prstGeom prst="rect">
            <a:avLst/>
          </a:prstGeom>
          <a:ln>
            <a:noFill/>
          </a:ln>
        </p:spPr>
      </p:pic>
      <p:pic>
        <p:nvPicPr>
          <p:cNvPr id="4" name="Picture 7" descr=""/>
          <p:cNvPicPr/>
          <p:nvPr/>
        </p:nvPicPr>
        <p:blipFill>
          <a:blip r:embed="rId4"/>
          <a:stretch/>
        </p:blipFill>
        <p:spPr>
          <a:xfrm>
            <a:off x="651600" y="6505560"/>
            <a:ext cx="197640" cy="197640"/>
          </a:xfrm>
          <a:prstGeom prst="rect">
            <a:avLst/>
          </a:prstGeom>
          <a:ln>
            <a:noFill/>
          </a:ln>
        </p:spPr>
      </p:pic>
      <p:sp>
        <p:nvSpPr>
          <p:cNvPr id="5" name="CustomShape 3"/>
          <p:cNvSpPr/>
          <p:nvPr/>
        </p:nvSpPr>
        <p:spPr>
          <a:xfrm>
            <a:off x="821160" y="6465960"/>
            <a:ext cx="169200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alibri"/>
                <a:ea typeface="DejaVu Sans"/>
              </a:rPr>
              <a:t>@Secure360 or #Sec360</a:t>
            </a:r>
            <a:endParaRPr/>
          </a:p>
        </p:txBody>
      </p:sp>
      <p:sp>
        <p:nvSpPr>
          <p:cNvPr id="6" name="CustomShape 4"/>
          <p:cNvSpPr/>
          <p:nvPr/>
        </p:nvSpPr>
        <p:spPr>
          <a:xfrm>
            <a:off x="3747600" y="6554520"/>
            <a:ext cx="15001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alibri"/>
                <a:ea typeface="DejaVu Sans"/>
              </a:rPr>
              <a:t>www.Secure360.org</a:t>
            </a:r>
            <a:endParaRPr/>
          </a:p>
        </p:txBody>
      </p:sp>
      <p:sp>
        <p:nvSpPr>
          <p:cNvPr id="7" name="PlaceHolder 5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" name="PlaceHolder 6"/>
          <p:cNvSpPr>
            <a:spLocks noGrp="1"/>
          </p:cNvSpPr>
          <p:nvPr>
            <p:ph type="subTitle"/>
          </p:nvPr>
        </p:nvSpPr>
        <p:spPr>
          <a:xfrm>
            <a:off x="1371600" y="3886200"/>
            <a:ext cx="6400080" cy="1751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-19800" y="6498360"/>
            <a:ext cx="9216360" cy="368640"/>
          </a:xfrm>
          <a:prstGeom prst="rect">
            <a:avLst/>
          </a:prstGeom>
          <a:solidFill>
            <a:srgbClr val="e0621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CustomShape 2"/>
          <p:cNvSpPr/>
          <p:nvPr/>
        </p:nvSpPr>
        <p:spPr>
          <a:xfrm>
            <a:off x="1280160" y="5463720"/>
            <a:ext cx="1559160" cy="100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a6a6a6"/>
                </a:solidFill>
                <a:latin typeface="Calibri"/>
                <a:ea typeface="DejaVu Sans"/>
              </a:rPr>
              <a:t>Celebrating  a decade</a:t>
            </a:r>
            <a:endParaRPr/>
          </a:p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a6a6a6"/>
                </a:solidFill>
                <a:latin typeface="Calibri"/>
                <a:ea typeface="DejaVu Sans"/>
              </a:rPr>
              <a:t>of guiding security</a:t>
            </a:r>
            <a:endParaRPr/>
          </a:p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a6a6a6"/>
                </a:solidFill>
                <a:latin typeface="Calibri"/>
                <a:ea typeface="DejaVu Sans"/>
              </a:rPr>
              <a:t>professionals.</a:t>
            </a:r>
            <a:endParaRPr/>
          </a:p>
        </p:txBody>
      </p:sp>
      <p:pic>
        <p:nvPicPr>
          <p:cNvPr id="46" name="Picture 12" descr=""/>
          <p:cNvPicPr/>
          <p:nvPr/>
        </p:nvPicPr>
        <p:blipFill>
          <a:blip r:embed="rId2"/>
          <a:stretch/>
        </p:blipFill>
        <p:spPr>
          <a:xfrm>
            <a:off x="461160" y="5486400"/>
            <a:ext cx="898560" cy="898560"/>
          </a:xfrm>
          <a:prstGeom prst="rect">
            <a:avLst/>
          </a:prstGeom>
          <a:ln>
            <a:noFill/>
          </a:ln>
        </p:spPr>
      </p:pic>
      <p:pic>
        <p:nvPicPr>
          <p:cNvPr id="47" name="Picture 8" descr=""/>
          <p:cNvPicPr/>
          <p:nvPr/>
        </p:nvPicPr>
        <p:blipFill>
          <a:blip r:embed="rId3"/>
          <a:stretch/>
        </p:blipFill>
        <p:spPr>
          <a:xfrm>
            <a:off x="6822720" y="5833440"/>
            <a:ext cx="1863720" cy="522360"/>
          </a:xfrm>
          <a:prstGeom prst="rect">
            <a:avLst/>
          </a:prstGeom>
          <a:ln>
            <a:noFill/>
          </a:ln>
        </p:spPr>
      </p:pic>
      <p:pic>
        <p:nvPicPr>
          <p:cNvPr id="48" name="Picture 7" descr=""/>
          <p:cNvPicPr/>
          <p:nvPr/>
        </p:nvPicPr>
        <p:blipFill>
          <a:blip r:embed="rId4"/>
          <a:stretch/>
        </p:blipFill>
        <p:spPr>
          <a:xfrm>
            <a:off x="651600" y="6505560"/>
            <a:ext cx="197640" cy="197640"/>
          </a:xfrm>
          <a:prstGeom prst="rect">
            <a:avLst/>
          </a:prstGeom>
          <a:ln>
            <a:noFill/>
          </a:ln>
        </p:spPr>
      </p:pic>
      <p:sp>
        <p:nvSpPr>
          <p:cNvPr id="49" name="CustomShape 3"/>
          <p:cNvSpPr/>
          <p:nvPr/>
        </p:nvSpPr>
        <p:spPr>
          <a:xfrm>
            <a:off x="821160" y="6465960"/>
            <a:ext cx="169200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alibri"/>
                <a:ea typeface="DejaVu Sans"/>
              </a:rPr>
              <a:t>@Secure360 or #Sec360</a:t>
            </a:r>
            <a:endParaRPr/>
          </a:p>
        </p:txBody>
      </p:sp>
      <p:sp>
        <p:nvSpPr>
          <p:cNvPr id="50" name="CustomShape 4"/>
          <p:cNvSpPr/>
          <p:nvPr/>
        </p:nvSpPr>
        <p:spPr>
          <a:xfrm>
            <a:off x="3747600" y="6554520"/>
            <a:ext cx="15001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alibri"/>
                <a:ea typeface="DejaVu Sans"/>
              </a:rPr>
              <a:t>www.Secure360.org</a:t>
            </a:r>
            <a:endParaRPr/>
          </a:p>
        </p:txBody>
      </p:sp>
      <p:sp>
        <p:nvSpPr>
          <p:cNvPr id="51" name="PlaceHolder 5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" name="PlaceHolder 6"/>
          <p:cNvSpPr>
            <a:spLocks noGrp="1"/>
          </p:cNvSpPr>
          <p:nvPr>
            <p:ph type="body"/>
          </p:nvPr>
        </p:nvSpPr>
        <p:spPr>
          <a:xfrm>
            <a:off x="1371600" y="3886200"/>
            <a:ext cx="6400080" cy="17517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  <p:pic>
        <p:nvPicPr>
          <p:cNvPr id="53" name="" descr=""/>
          <p:cNvPicPr/>
          <p:nvPr/>
        </p:nvPicPr>
        <p:blipFill>
          <a:blip r:embed="rId5"/>
          <a:stretch/>
        </p:blipFill>
        <p:spPr>
          <a:xfrm>
            <a:off x="6126120" y="6309360"/>
            <a:ext cx="2927160" cy="73152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-19800" y="6498360"/>
            <a:ext cx="9216360" cy="368640"/>
          </a:xfrm>
          <a:prstGeom prst="rect">
            <a:avLst/>
          </a:prstGeom>
          <a:solidFill>
            <a:srgbClr val="e0621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2"/>
          <p:cNvSpPr/>
          <p:nvPr/>
        </p:nvSpPr>
        <p:spPr>
          <a:xfrm>
            <a:off x="1280160" y="5463720"/>
            <a:ext cx="1559160" cy="100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a6a6a6"/>
                </a:solidFill>
                <a:latin typeface="Calibri"/>
                <a:ea typeface="DejaVu Sans"/>
              </a:rPr>
              <a:t>Celebrating  a decade</a:t>
            </a:r>
            <a:endParaRPr/>
          </a:p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a6a6a6"/>
                </a:solidFill>
                <a:latin typeface="Calibri"/>
                <a:ea typeface="DejaVu Sans"/>
              </a:rPr>
              <a:t>of guiding security</a:t>
            </a:r>
            <a:endParaRPr/>
          </a:p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a6a6a6"/>
                </a:solidFill>
                <a:latin typeface="Calibri"/>
                <a:ea typeface="DejaVu Sans"/>
              </a:rPr>
              <a:t>professionals.</a:t>
            </a:r>
            <a:endParaRPr/>
          </a:p>
        </p:txBody>
      </p:sp>
      <p:pic>
        <p:nvPicPr>
          <p:cNvPr id="90" name="Picture 12" descr=""/>
          <p:cNvPicPr/>
          <p:nvPr/>
        </p:nvPicPr>
        <p:blipFill>
          <a:blip r:embed="rId2"/>
          <a:stretch/>
        </p:blipFill>
        <p:spPr>
          <a:xfrm>
            <a:off x="461160" y="5486400"/>
            <a:ext cx="898560" cy="898560"/>
          </a:xfrm>
          <a:prstGeom prst="rect">
            <a:avLst/>
          </a:prstGeom>
          <a:ln>
            <a:noFill/>
          </a:ln>
        </p:spPr>
      </p:pic>
      <p:pic>
        <p:nvPicPr>
          <p:cNvPr id="91" name="Picture 8" descr=""/>
          <p:cNvPicPr/>
          <p:nvPr/>
        </p:nvPicPr>
        <p:blipFill>
          <a:blip r:embed="rId3"/>
          <a:stretch/>
        </p:blipFill>
        <p:spPr>
          <a:xfrm>
            <a:off x="6822720" y="5833440"/>
            <a:ext cx="1863720" cy="522360"/>
          </a:xfrm>
          <a:prstGeom prst="rect">
            <a:avLst/>
          </a:prstGeom>
          <a:ln>
            <a:noFill/>
          </a:ln>
        </p:spPr>
      </p:pic>
      <p:pic>
        <p:nvPicPr>
          <p:cNvPr id="92" name="Picture 7" descr=""/>
          <p:cNvPicPr/>
          <p:nvPr/>
        </p:nvPicPr>
        <p:blipFill>
          <a:blip r:embed="rId4"/>
          <a:stretch/>
        </p:blipFill>
        <p:spPr>
          <a:xfrm>
            <a:off x="651600" y="6505560"/>
            <a:ext cx="197640" cy="197640"/>
          </a:xfrm>
          <a:prstGeom prst="rect">
            <a:avLst/>
          </a:prstGeom>
          <a:ln>
            <a:noFill/>
          </a:ln>
        </p:spPr>
      </p:pic>
      <p:sp>
        <p:nvSpPr>
          <p:cNvPr id="93" name="CustomShape 3"/>
          <p:cNvSpPr/>
          <p:nvPr/>
        </p:nvSpPr>
        <p:spPr>
          <a:xfrm>
            <a:off x="821160" y="6465960"/>
            <a:ext cx="169200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alibri"/>
                <a:ea typeface="DejaVu Sans"/>
              </a:rPr>
              <a:t>@Secure360 or #Sec360</a:t>
            </a:r>
            <a:endParaRPr/>
          </a:p>
        </p:txBody>
      </p:sp>
      <p:sp>
        <p:nvSpPr>
          <p:cNvPr id="94" name="CustomShape 4"/>
          <p:cNvSpPr/>
          <p:nvPr/>
        </p:nvSpPr>
        <p:spPr>
          <a:xfrm>
            <a:off x="3747600" y="6554520"/>
            <a:ext cx="15001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alibri"/>
                <a:ea typeface="DejaVu Sans"/>
              </a:rPr>
              <a:t>www.Secure360.org</a:t>
            </a:r>
            <a:endParaRPr/>
          </a:p>
        </p:txBody>
      </p:sp>
      <p:sp>
        <p:nvSpPr>
          <p:cNvPr id="95" name="PlaceHolder 5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6" name="PlaceHolder 6"/>
          <p:cNvSpPr>
            <a:spLocks noGrp="1"/>
          </p:cNvSpPr>
          <p:nvPr>
            <p:ph type="body"/>
          </p:nvPr>
        </p:nvSpPr>
        <p:spPr>
          <a:xfrm>
            <a:off x="1371600" y="3886200"/>
            <a:ext cx="6400080" cy="17517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  <p:pic>
        <p:nvPicPr>
          <p:cNvPr id="97" name="" descr=""/>
          <p:cNvPicPr/>
          <p:nvPr/>
        </p:nvPicPr>
        <p:blipFill>
          <a:blip r:embed="rId5"/>
          <a:stretch/>
        </p:blipFill>
        <p:spPr>
          <a:xfrm>
            <a:off x="6126120" y="6309360"/>
            <a:ext cx="2927160" cy="73152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" descr=""/>
          <p:cNvPicPr/>
          <p:nvPr/>
        </p:nvPicPr>
        <p:blipFill>
          <a:blip r:embed="rId1"/>
          <a:srcRect l="10998" t="19992" r="11996" b="35978"/>
          <a:stretch/>
        </p:blipFill>
        <p:spPr>
          <a:xfrm>
            <a:off x="1097640" y="1646640"/>
            <a:ext cx="7040160" cy="1005120"/>
          </a:xfrm>
          <a:prstGeom prst="rect">
            <a:avLst/>
          </a:prstGeom>
          <a:ln>
            <a:noFill/>
          </a:ln>
        </p:spPr>
      </p:pic>
      <p:sp>
        <p:nvSpPr>
          <p:cNvPr id="133" name="CustomShape 1"/>
          <p:cNvSpPr/>
          <p:nvPr/>
        </p:nvSpPr>
        <p:spPr>
          <a:xfrm>
            <a:off x="685800" y="542160"/>
            <a:ext cx="7771680" cy="14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4400" strike="noStrike">
                <a:latin typeface="Arial"/>
              </a:rPr>
              <a:t>Monitoring Intrusions with</a:t>
            </a:r>
            <a:endParaRPr/>
          </a:p>
        </p:txBody>
      </p:sp>
      <p:sp>
        <p:nvSpPr>
          <p:cNvPr id="134" name="CustomShape 2"/>
          <p:cNvSpPr/>
          <p:nvPr/>
        </p:nvSpPr>
        <p:spPr>
          <a:xfrm>
            <a:off x="548640" y="4206240"/>
            <a:ext cx="8046720" cy="91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400" strike="noStrike">
                <a:latin typeface="DejaVu Sans"/>
              </a:rPr>
              <a:t>Spenser Reinhardt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US" sz="2400" strike="noStrike">
                <a:latin typeface="DejaVu Sans"/>
              </a:rPr>
              <a:t>https://github.com/honeyappsproject/presentations</a:t>
            </a:r>
            <a:endParaRPr/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686160" y="576000"/>
            <a:ext cx="7771680" cy="704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Terminology</a:t>
            </a:r>
            <a:endParaRPr/>
          </a:p>
        </p:txBody>
      </p:sp>
      <p:sp>
        <p:nvSpPr>
          <p:cNvPr id="158" name="TextShape 2"/>
          <p:cNvSpPr txBox="1"/>
          <p:nvPr/>
        </p:nvSpPr>
        <p:spPr>
          <a:xfrm>
            <a:off x="274320" y="1463040"/>
            <a:ext cx="8610480" cy="1329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2800">
                <a:latin typeface="Arial"/>
              </a:rPr>
              <a:t>Elk Stack – Centralized log collection and parsing,  deep search, and data analytics and visualizations.</a:t>
            </a:r>
            <a:endParaRPr/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933840" y="2743200"/>
            <a:ext cx="7305480" cy="3749040"/>
          </a:xfrm>
          <a:prstGeom prst="rect">
            <a:avLst/>
          </a:prstGeom>
          <a:ln>
            <a:noFill/>
          </a:ln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49360" y="549720"/>
            <a:ext cx="7771680" cy="65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Where We've Been</a:t>
            </a:r>
            <a:endParaRPr/>
          </a:p>
        </p:txBody>
      </p:sp>
      <p:sp>
        <p:nvSpPr>
          <p:cNvPr id="161" name="TextShape 2"/>
          <p:cNvSpPr txBox="1"/>
          <p:nvPr/>
        </p:nvSpPr>
        <p:spPr>
          <a:xfrm>
            <a:off x="594360" y="1786680"/>
            <a:ext cx="7955280" cy="3285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Calibri"/>
              </a:rPr>
              <a:t>Nagios Core – Maintain honeypots, execute remote scripts.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Calibri"/>
              </a:rPr>
              <a:t>Nagios Log Server – Retain and visualize attack and log data.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Calibri"/>
              </a:rPr>
              <a:t>Nagios Network Analyzer – Capture netflow traffic.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Calibri"/>
              </a:rPr>
              <a:t>Docker – Honeypot containment and execution.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Calibri"/>
              </a:rPr>
              <a:t>Suricata – Signature based detection of attacks.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Calibri"/>
              </a:rPr>
              <a:t>Honeynet Project – Various honeypots. </a:t>
            </a:r>
            <a:endParaRPr/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686160" y="606600"/>
            <a:ext cx="7771680" cy="673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Where We've Been</a:t>
            </a:r>
            <a:endParaRPr/>
          </a:p>
        </p:txBody>
      </p:sp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1371600" y="1280160"/>
            <a:ext cx="6400800" cy="415152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686160" y="626400"/>
            <a:ext cx="7771680" cy="65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Where We've Been</a:t>
            </a:r>
            <a:endParaRPr/>
          </a:p>
        </p:txBody>
      </p:sp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1667880" y="1371600"/>
            <a:ext cx="5742360" cy="3931920"/>
          </a:xfrm>
          <a:prstGeom prst="rect">
            <a:avLst/>
          </a:prstGeom>
          <a:ln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686160" y="606600"/>
            <a:ext cx="7771680" cy="673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Where We're Going</a:t>
            </a:r>
            <a:endParaRPr/>
          </a:p>
        </p:txBody>
      </p:sp>
      <p:sp>
        <p:nvSpPr>
          <p:cNvPr id="167" name="TextShape 2"/>
          <p:cNvSpPr txBox="1"/>
          <p:nvPr/>
        </p:nvSpPr>
        <p:spPr>
          <a:xfrm>
            <a:off x="731520" y="1463040"/>
            <a:ext cx="7680960" cy="4600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HoneyApps Director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Centralized management interface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Control, logging, honeypot daemon isolation.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Simple flat file and web interface configuration.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Memory and thread safe build language.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Repeatable build and test environments, publicly available.</a:t>
            </a:r>
            <a:endParaRPr/>
          </a:p>
          <a:p>
            <a:pPr lvl="1"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Overall Project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Revert on crash honeypots.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Fast deployment with automatic configuration pushes.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Deployment via Docker containers and VMware images.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HPfeeds\HPfriends integration via native rust implementation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Integration and correlation with third-party tools. (import &amp; export)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Enterprise supported open-source project</a:t>
            </a:r>
            <a:endParaRPr/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686160" y="549720"/>
            <a:ext cx="7771680" cy="65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Director Worker</a:t>
            </a:r>
            <a:endParaRPr/>
          </a:p>
        </p:txBody>
      </p:sp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437400" y="1204560"/>
            <a:ext cx="8269200" cy="4190400"/>
          </a:xfrm>
          <a:prstGeom prst="rect">
            <a:avLst/>
          </a:prstGeom>
          <a:ln>
            <a:noFill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686160" y="549720"/>
            <a:ext cx="7771680" cy="65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Director Primary</a:t>
            </a:r>
            <a:endParaRPr/>
          </a:p>
        </p:txBody>
      </p:sp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2643840" y="1347120"/>
            <a:ext cx="3856680" cy="4139280"/>
          </a:xfrm>
          <a:prstGeom prst="rect">
            <a:avLst/>
          </a:prstGeom>
          <a:ln>
            <a:noFill/>
          </a:ln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686160" y="549720"/>
            <a:ext cx="7771680" cy="65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Dynamic IPtables Rules</a:t>
            </a:r>
            <a:endParaRPr/>
          </a:p>
        </p:txBody>
      </p:sp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1371600" y="1329120"/>
            <a:ext cx="6400800" cy="4176720"/>
          </a:xfrm>
          <a:prstGeom prst="rect">
            <a:avLst/>
          </a:prstGeom>
          <a:ln>
            <a:noFill/>
          </a:ln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731520" y="549720"/>
            <a:ext cx="7771680" cy="65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Why It's Important To You</a:t>
            </a:r>
            <a:endParaRPr/>
          </a:p>
        </p:txBody>
      </p:sp>
      <p:sp>
        <p:nvSpPr>
          <p:cNvPr id="175" name="TextShape 2"/>
          <p:cNvSpPr txBox="1"/>
          <p:nvPr/>
        </p:nvSpPr>
        <p:spPr>
          <a:xfrm>
            <a:off x="731520" y="1702080"/>
            <a:ext cx="768096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lang="en-US">
                <a:latin typeface="Arial"/>
              </a:rPr>
              <a:t>Perimeter Security? Intrusion Detection\Prevention Systems?</a:t>
            </a:r>
            <a:endParaRPr/>
          </a:p>
          <a:p>
            <a:pPr algn="ctr"/>
            <a:r>
              <a:rPr lang="en-US">
                <a:latin typeface="Arial"/>
              </a:rPr>
              <a:t>Honeypots!</a:t>
            </a:r>
            <a:endParaRPr/>
          </a:p>
        </p:txBody>
      </p:sp>
      <p:sp>
        <p:nvSpPr>
          <p:cNvPr id="176" name="TextShape 3"/>
          <p:cNvSpPr txBox="1"/>
          <p:nvPr/>
        </p:nvSpPr>
        <p:spPr>
          <a:xfrm>
            <a:off x="2194560" y="6126480"/>
            <a:ext cx="5120640" cy="42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Where the Science is Taking Us in Cybersecurity</a:t>
            </a:r>
            <a:endParaRPr/>
          </a:p>
        </p:txBody>
      </p:sp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2157840" y="2468880"/>
            <a:ext cx="4828320" cy="3017520"/>
          </a:xfrm>
          <a:prstGeom prst="rect">
            <a:avLst/>
          </a:prstGeom>
          <a:ln>
            <a:noFill/>
          </a:ln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686160" y="626400"/>
            <a:ext cx="7771680" cy="65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Modern Network Layouts</a:t>
            </a:r>
            <a:endParaRPr/>
          </a:p>
        </p:txBody>
      </p:sp>
      <p:pic>
        <p:nvPicPr>
          <p:cNvPr id="179" name="" descr=""/>
          <p:cNvPicPr/>
          <p:nvPr/>
        </p:nvPicPr>
        <p:blipFill>
          <a:blip r:embed="rId1"/>
          <a:stretch/>
        </p:blipFill>
        <p:spPr>
          <a:xfrm>
            <a:off x="683280" y="1476360"/>
            <a:ext cx="7777800" cy="382716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686160" y="548640"/>
            <a:ext cx="777168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 strike="noStrike">
                <a:latin typeface="Arial"/>
              </a:rPr>
              <a:t>Who am I?</a:t>
            </a:r>
            <a:endParaRPr/>
          </a:p>
        </p:txBody>
      </p:sp>
      <p:sp>
        <p:nvSpPr>
          <p:cNvPr id="136" name="CustomShape 2"/>
          <p:cNvSpPr/>
          <p:nvPr/>
        </p:nvSpPr>
        <p:spPr>
          <a:xfrm>
            <a:off x="868680" y="1835280"/>
            <a:ext cx="7406280" cy="337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400" strike="noStrike">
                <a:latin typeface="Calibri"/>
              </a:rPr>
              <a:t>Spenser Reinhardt (@c0mmiebstrd)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400" strike="noStrike">
                <a:latin typeface="Calibri"/>
              </a:rPr>
              <a:t>Github: commiebstrd \ sreinhardt \ honeyappsproject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400" strike="noStrike">
                <a:latin typeface="Calibri"/>
              </a:rPr>
              <a:t>Docker: commiebstrd \ sreinhardt \ honeyappsproject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400" strike="noStrike">
                <a:latin typeface="Calibri"/>
              </a:rPr>
              <a:t>Co-Founder \ Lead Developer – Honeyapps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400" strike="noStrike">
                <a:latin typeface="Calibri"/>
              </a:rPr>
              <a:t>Lead Developer \ Security Lead – Nagios-Plugins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400" strike="noStrike">
                <a:latin typeface="Calibri"/>
              </a:rPr>
              <a:t>Def Con NOC Goon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400" strike="noStrike">
                <a:latin typeface="Calibri"/>
              </a:rPr>
              <a:t>Capture the Flag Challenge Creator</a:t>
            </a:r>
            <a:endParaRPr/>
          </a:p>
        </p:txBody>
      </p:sp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2001600" y="1280160"/>
            <a:ext cx="5140800" cy="5120640"/>
          </a:xfrm>
          <a:prstGeom prst="rect">
            <a:avLst/>
          </a:prstGeom>
          <a:ln>
            <a:noFill/>
          </a:ln>
        </p:spPr>
      </p:pic>
      <p:sp>
        <p:nvSpPr>
          <p:cNvPr id="181" name="TextShape 1"/>
          <p:cNvSpPr txBox="1"/>
          <p:nvPr/>
        </p:nvSpPr>
        <p:spPr>
          <a:xfrm>
            <a:off x="686160" y="549720"/>
            <a:ext cx="7771680" cy="65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Server Honeypot Layout</a:t>
            </a:r>
            <a:endParaRPr/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280800" y="1605240"/>
            <a:ext cx="8582400" cy="4795560"/>
          </a:xfrm>
          <a:prstGeom prst="rect">
            <a:avLst/>
          </a:prstGeom>
          <a:ln>
            <a:noFill/>
          </a:ln>
        </p:spPr>
      </p:pic>
      <p:sp>
        <p:nvSpPr>
          <p:cNvPr id="183" name="TextShape 1"/>
          <p:cNvSpPr txBox="1"/>
          <p:nvPr/>
        </p:nvSpPr>
        <p:spPr>
          <a:xfrm>
            <a:off x="686160" y="300240"/>
            <a:ext cx="7771680" cy="1305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Workstation Honeypot Layout</a:t>
            </a:r>
            <a:endParaRPr/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686160" y="548640"/>
            <a:ext cx="7771680" cy="64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 strike="noStrike">
                <a:latin typeface="Arial"/>
              </a:rPr>
              <a:t>Plan of Attack</a:t>
            </a:r>
            <a:endParaRPr/>
          </a:p>
        </p:txBody>
      </p:sp>
      <p:sp>
        <p:nvSpPr>
          <p:cNvPr id="185" name="CustomShape 2"/>
          <p:cNvSpPr/>
          <p:nvPr/>
        </p:nvSpPr>
        <p:spPr>
          <a:xfrm>
            <a:off x="2286000" y="2194560"/>
            <a:ext cx="5486040" cy="21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600" strike="sngStrike">
                <a:latin typeface="Calibri"/>
              </a:rPr>
              <a:t>Terminology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600" strike="sngStrike">
                <a:latin typeface="Calibri"/>
              </a:rPr>
              <a:t>Where We've Been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600" strike="sngStrike">
                <a:latin typeface="Calibri"/>
              </a:rPr>
              <a:t>Where We're Going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600" strike="sngStrike">
                <a:latin typeface="Calibri"/>
              </a:rPr>
              <a:t>How Do Honeypots Help Improve Security Posture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600" strike="sngStrike">
                <a:latin typeface="Calibri"/>
              </a:rPr>
              <a:t>How Does HoneyApps Fit in My Org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600" strike="noStrike">
                <a:latin typeface="Calibri"/>
              </a:rPr>
              <a:t>Videos</a:t>
            </a:r>
            <a:endParaRPr/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686160" y="549720"/>
            <a:ext cx="7771680" cy="65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Dionaea Honeypot</a:t>
            </a:r>
            <a:endParaRPr/>
          </a:p>
        </p:txBody>
      </p:sp>
      <p:sp>
        <p:nvSpPr>
          <p:cNvPr id="187" name="TextShape 2"/>
          <p:cNvSpPr txBox="1"/>
          <p:nvPr/>
        </p:nvSpPr>
        <p:spPr>
          <a:xfrm>
            <a:off x="2007360" y="1570320"/>
            <a:ext cx="5129640" cy="407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General purpose honeypot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Expandable through plugins and modules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Full shellcode emulation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Detects attacks on ports: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21(ftp)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69(tftp)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135(emap) 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445(smb)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1443(mssql) 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3306(mysql)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5060-5061(sip) 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63001-64000(ftp)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Automated control and deployment with Director</a:t>
            </a:r>
            <a:endParaRPr/>
          </a:p>
        </p:txBody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686160" y="900720"/>
            <a:ext cx="7771680" cy="65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Dionaea Attacks</a:t>
            </a:r>
            <a:endParaRPr/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686160" y="549720"/>
            <a:ext cx="7771680" cy="65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Glastopf Honeypot</a:t>
            </a:r>
            <a:endParaRPr/>
          </a:p>
        </p:txBody>
      </p:sp>
      <p:sp>
        <p:nvSpPr>
          <p:cNvPr id="190" name="TextShape 2"/>
          <p:cNvSpPr txBox="1"/>
          <p:nvPr/>
        </p:nvSpPr>
        <p:spPr>
          <a:xfrm>
            <a:off x="1304640" y="2268360"/>
            <a:ext cx="6535080" cy="3065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Calibri"/>
              </a:rPr>
              <a:t>Web application specific honeypot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Calibri"/>
              </a:rPr>
              <a:t>Detects attacks on ports: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US" sz="2400">
                <a:latin typeface="Calibri"/>
              </a:rPr>
              <a:t>80 (http)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US" sz="2400">
                <a:latin typeface="Calibri"/>
              </a:rPr>
              <a:t>443 (https)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Calibri"/>
              </a:rPr>
              <a:t>Full PHP emulated virtual environment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Calibri"/>
              </a:rPr>
              <a:t>Emulated sql backend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Calibri"/>
              </a:rPr>
              <a:t>Automated control and deployment with Director</a:t>
            </a:r>
            <a:endParaRPr/>
          </a:p>
        </p:txBody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686160" y="549720"/>
            <a:ext cx="7771680" cy="65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Glastopf Attacks</a:t>
            </a:r>
            <a:endParaRPr/>
          </a:p>
        </p:txBody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686160" y="549720"/>
            <a:ext cx="7771680" cy="65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Conpot Honeypot</a:t>
            </a:r>
            <a:endParaRPr/>
          </a:p>
        </p:txBody>
      </p:sp>
      <p:sp>
        <p:nvSpPr>
          <p:cNvPr id="193" name="TextShape 2"/>
          <p:cNvSpPr txBox="1"/>
          <p:nvPr/>
        </p:nvSpPr>
        <p:spPr>
          <a:xfrm>
            <a:off x="2043000" y="2040840"/>
            <a:ext cx="5058360" cy="327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Industrial Control Systems(ICS)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Supervisory Control and Data Acquisition (SCADA)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Defaults to building device control system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Full Shellcode emulation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Detects attacks on ports: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80 (http)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161 (snmp)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503 (modbus)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Automated control and deployment with Director</a:t>
            </a:r>
            <a:endParaRPr/>
          </a:p>
        </p:txBody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686160" y="549720"/>
            <a:ext cx="7771680" cy="65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Conpot Attacks</a:t>
            </a:r>
            <a:endParaRPr/>
          </a:p>
        </p:txBody>
      </p:sp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686160" y="626400"/>
            <a:ext cx="7771680" cy="65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Kippo Honeypot</a:t>
            </a:r>
            <a:endParaRPr/>
          </a:p>
        </p:txBody>
      </p:sp>
      <p:sp>
        <p:nvSpPr>
          <p:cNvPr id="196" name="TextShape 2"/>
          <p:cNvSpPr txBox="1"/>
          <p:nvPr/>
        </p:nvSpPr>
        <p:spPr>
          <a:xfrm>
            <a:off x="2126160" y="2011680"/>
            <a:ext cx="4892040" cy="2693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Calibri"/>
              </a:rPr>
              <a:t>SSH specific honeypot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Calibri"/>
              </a:rPr>
              <a:t>Full virtual shell emulation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Calibri"/>
              </a:rPr>
              <a:t>Daemon attack emulation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Calibri"/>
              </a:rPr>
              <a:t>Detects attacks on port: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Calibri"/>
              </a:rPr>
              <a:t>22 (ssh)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Calibri"/>
              </a:rPr>
              <a:t>Automated control and deployment with Director</a:t>
            </a:r>
            <a:endParaRPr/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686160" y="548640"/>
            <a:ext cx="7771680" cy="64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 strike="noStrike">
                <a:latin typeface="Arial"/>
              </a:rPr>
              <a:t>Plan of Attack</a:t>
            </a:r>
            <a:endParaRPr/>
          </a:p>
        </p:txBody>
      </p:sp>
      <p:sp>
        <p:nvSpPr>
          <p:cNvPr id="138" name="CustomShape 2"/>
          <p:cNvSpPr/>
          <p:nvPr/>
        </p:nvSpPr>
        <p:spPr>
          <a:xfrm>
            <a:off x="2468880" y="2103120"/>
            <a:ext cx="5486040" cy="21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600" strike="noStrike">
                <a:latin typeface="Calibri"/>
              </a:rPr>
              <a:t>Terminology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600" strike="noStrike">
                <a:latin typeface="Calibri"/>
              </a:rPr>
              <a:t>Where We've Been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600" strike="noStrike">
                <a:latin typeface="Calibri"/>
              </a:rPr>
              <a:t>Where We're Going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600" strike="noStrike">
                <a:latin typeface="Calibri"/>
              </a:rPr>
              <a:t>How Do Honeypots Help Improve Security Posture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600" strike="noStrike">
                <a:latin typeface="Calibri"/>
              </a:rPr>
              <a:t>How Does HoneyApps Fit in My Org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600" strike="noStrike">
                <a:latin typeface="Calibri"/>
              </a:rPr>
              <a:t>Videos</a:t>
            </a:r>
            <a:endParaRPr/>
          </a:p>
        </p:txBody>
      </p:sp>
    </p:spTree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686160" y="549720"/>
            <a:ext cx="7771680" cy="65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Kippo Attacks</a:t>
            </a:r>
            <a:endParaRPr/>
          </a:p>
        </p:txBody>
      </p:sp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686160" y="549720"/>
            <a:ext cx="7771680" cy="65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RDPy Honeypot</a:t>
            </a:r>
            <a:endParaRPr/>
          </a:p>
        </p:txBody>
      </p:sp>
      <p:sp>
        <p:nvSpPr>
          <p:cNvPr id="199" name="TextShape 2"/>
          <p:cNvSpPr txBox="1"/>
          <p:nvPr/>
        </p:nvSpPr>
        <p:spPr>
          <a:xfrm>
            <a:off x="761040" y="2012400"/>
            <a:ext cx="9396000" cy="2833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Calibri"/>
              </a:rPr>
              <a:t>Remote Desktop Protocol honeypot and mitm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Calibri"/>
              </a:rPr>
              <a:t>Record &amp; replay screen, mouse interaction, and keystrokes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Calibri"/>
              </a:rPr>
              <a:t>Man-in-the-middle to live Windows hosts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Calibri"/>
              </a:rPr>
              <a:t>Detects attacks on port: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Calibri"/>
              </a:rPr>
              <a:t>3389 (ms-rdp)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Calibri"/>
              </a:rPr>
              <a:t>Automated control and deployment with Director</a:t>
            </a:r>
            <a:endParaRPr/>
          </a:p>
          <a:p>
            <a:endParaRPr/>
          </a:p>
          <a:p>
            <a:endParaRPr/>
          </a:p>
        </p:txBody>
      </p:sp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Shape 1"/>
          <p:cNvSpPr txBox="1"/>
          <p:nvPr/>
        </p:nvSpPr>
        <p:spPr>
          <a:xfrm>
            <a:off x="686160" y="549720"/>
            <a:ext cx="7771680" cy="65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RDPy Attacks</a:t>
            </a:r>
            <a:endParaRPr/>
          </a:p>
        </p:txBody>
      </p:sp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686160" y="549720"/>
            <a:ext cx="7771680" cy="65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Thug Honeypot</a:t>
            </a:r>
            <a:endParaRPr/>
          </a:p>
        </p:txBody>
      </p:sp>
      <p:sp>
        <p:nvSpPr>
          <p:cNvPr id="202" name="TextShape 2"/>
          <p:cNvSpPr txBox="1"/>
          <p:nvPr/>
        </p:nvSpPr>
        <p:spPr>
          <a:xfrm>
            <a:off x="1463040" y="1645920"/>
            <a:ext cx="6858000" cy="3639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Calibri"/>
              </a:rPr>
              <a:t>Low interaction honeyclient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Calibri"/>
              </a:rPr>
              <a:t>W3C DOM compliant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Calibri"/>
              </a:rPr>
              <a:t>Google V8 Javascript Engine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Calibri"/>
              </a:rPr>
              <a:t>Libemu\Pylibemu shellcode emulation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Calibri"/>
              </a:rPr>
              <a:t>8 IE, 15 Chrome, 3 Firefox, &amp; 5 Safari user-agents and personalities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Calibri"/>
              </a:rPr>
              <a:t>No active ports, is feed uri's to connect and analyze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Calibri"/>
              </a:rPr>
              <a:t>Automated control and deployment with Director</a:t>
            </a:r>
            <a:endParaRPr/>
          </a:p>
        </p:txBody>
      </p:sp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686160" y="549720"/>
            <a:ext cx="7771680" cy="65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Thug Attacks</a:t>
            </a:r>
            <a:endParaRPr/>
          </a:p>
        </p:txBody>
      </p:sp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" descr=""/>
          <p:cNvPicPr/>
          <p:nvPr/>
        </p:nvPicPr>
        <p:blipFill>
          <a:blip r:embed="rId1"/>
          <a:stretch/>
        </p:blipFill>
        <p:spPr>
          <a:xfrm>
            <a:off x="1645920" y="4297680"/>
            <a:ext cx="5852520" cy="1463040"/>
          </a:xfrm>
          <a:prstGeom prst="rect">
            <a:avLst/>
          </a:prstGeom>
          <a:ln>
            <a:noFill/>
          </a:ln>
        </p:spPr>
      </p:pic>
      <p:sp>
        <p:nvSpPr>
          <p:cNvPr id="205" name="TextShape 1"/>
          <p:cNvSpPr txBox="1"/>
          <p:nvPr/>
        </p:nvSpPr>
        <p:spPr>
          <a:xfrm>
            <a:off x="686160" y="549720"/>
            <a:ext cx="7771680" cy="65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Conclusion &amp; Questions</a:t>
            </a:r>
            <a:endParaRPr/>
          </a:p>
        </p:txBody>
      </p:sp>
      <p:sp>
        <p:nvSpPr>
          <p:cNvPr id="206" name="TextShape 2"/>
          <p:cNvSpPr txBox="1"/>
          <p:nvPr/>
        </p:nvSpPr>
        <p:spPr>
          <a:xfrm>
            <a:off x="1097280" y="1554480"/>
            <a:ext cx="6949440" cy="327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Personal:</a:t>
            </a:r>
            <a:endParaRPr/>
          </a:p>
          <a:p>
            <a:r>
              <a:rPr lang="en-US">
                <a:latin typeface="Arial"/>
              </a:rPr>
              <a:t>	</a:t>
            </a:r>
            <a:r>
              <a:rPr lang="en-US">
                <a:latin typeface="Arial"/>
              </a:rPr>
              <a:t>@c0mmiebstrd</a:t>
            </a:r>
            <a:endParaRPr/>
          </a:p>
          <a:p>
            <a:r>
              <a:rPr lang="en-US">
                <a:latin typeface="Arial"/>
              </a:rPr>
              <a:t>	</a:t>
            </a:r>
            <a:r>
              <a:rPr lang="en-US">
                <a:latin typeface="Arial"/>
              </a:rPr>
              <a:t>Docker.com/u/sreinhardt – Docker.com/u/commiebstrd</a:t>
            </a:r>
            <a:endParaRPr/>
          </a:p>
          <a:p>
            <a:r>
              <a:rPr lang="en-US">
                <a:latin typeface="Arial"/>
              </a:rPr>
              <a:t>	</a:t>
            </a:r>
            <a:r>
              <a:rPr lang="en-US">
                <a:latin typeface="Arial"/>
              </a:rPr>
              <a:t>Github.com/commiebstrd – github.com/commiebstrd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HoneyApps:</a:t>
            </a:r>
            <a:endParaRPr/>
          </a:p>
          <a:p>
            <a:r>
              <a:rPr lang="en-US">
                <a:latin typeface="Arial"/>
              </a:rPr>
              <a:t>	</a:t>
            </a:r>
            <a:r>
              <a:rPr lang="en-US">
                <a:latin typeface="Arial"/>
              </a:rPr>
              <a:t>@honeyappsproj</a:t>
            </a:r>
            <a:endParaRPr/>
          </a:p>
          <a:p>
            <a:r>
              <a:rPr lang="en-US">
                <a:latin typeface="Arial"/>
              </a:rPr>
              <a:t>	</a:t>
            </a:r>
            <a:r>
              <a:rPr lang="en-US">
                <a:latin typeface="Arial"/>
              </a:rPr>
              <a:t>Docker.com/u/honeyappsproject</a:t>
            </a:r>
            <a:endParaRPr/>
          </a:p>
          <a:p>
            <a:r>
              <a:rPr lang="en-US">
                <a:latin typeface="Arial"/>
              </a:rPr>
              <a:t>	</a:t>
            </a:r>
            <a:r>
              <a:rPr lang="en-US">
                <a:latin typeface="Arial"/>
              </a:rPr>
              <a:t>Github.com/honeyappsproject</a:t>
            </a:r>
            <a:endParaRPr/>
          </a:p>
          <a:p>
            <a:r>
              <a:rPr lang="en-US">
                <a:latin typeface="Arial"/>
              </a:rPr>
              <a:t>	</a:t>
            </a:r>
            <a:r>
              <a:rPr lang="en-US">
                <a:latin typeface="Arial"/>
              </a:rPr>
              <a:t>www.honeyapps.net</a:t>
            </a:r>
            <a:endParaRPr/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640800" y="633600"/>
            <a:ext cx="7771680" cy="64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 strike="noStrike">
                <a:latin typeface="Arial"/>
              </a:rPr>
              <a:t>Terminology</a:t>
            </a:r>
            <a:endParaRPr/>
          </a:p>
        </p:txBody>
      </p:sp>
      <p:sp>
        <p:nvSpPr>
          <p:cNvPr id="140" name="CustomShape 2"/>
          <p:cNvSpPr/>
          <p:nvPr/>
        </p:nvSpPr>
        <p:spPr>
          <a:xfrm>
            <a:off x="365760" y="1448280"/>
            <a:ext cx="8412480" cy="74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2800" strike="noStrike">
                <a:latin typeface="Calibri"/>
              </a:rPr>
              <a:t>Github – Code versioning system and storage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41" name="CustomShape 3"/>
          <p:cNvSpPr/>
          <p:nvPr/>
        </p:nvSpPr>
        <p:spPr>
          <a:xfrm>
            <a:off x="640800" y="633600"/>
            <a:ext cx="7771680" cy="64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1671840" y="1920240"/>
            <a:ext cx="5683680" cy="4480560"/>
          </a:xfrm>
          <a:prstGeom prst="rect">
            <a:avLst/>
          </a:prstGeom>
          <a:ln>
            <a:noFill/>
          </a:ln>
        </p:spPr>
      </p:pic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686160" y="540720"/>
            <a:ext cx="7771680" cy="65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Terminology</a:t>
            </a:r>
            <a:endParaRPr/>
          </a:p>
        </p:txBody>
      </p:sp>
      <p:sp>
        <p:nvSpPr>
          <p:cNvPr id="144" name="TextShape 2"/>
          <p:cNvSpPr txBox="1"/>
          <p:nvPr/>
        </p:nvSpPr>
        <p:spPr>
          <a:xfrm>
            <a:off x="365760" y="1371600"/>
            <a:ext cx="8503920" cy="916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800" strike="noStrike">
                <a:latin typeface="Calibri"/>
              </a:rPr>
              <a:t>Docker – Containerized application build and deployment </a:t>
            </a:r>
            <a:endParaRPr/>
          </a:p>
        </p:txBody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1798920" y="2194560"/>
            <a:ext cx="5430960" cy="4297680"/>
          </a:xfrm>
          <a:prstGeom prst="rect">
            <a:avLst/>
          </a:prstGeom>
          <a:ln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686160" y="549720"/>
            <a:ext cx="7771680" cy="65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Terminology</a:t>
            </a:r>
            <a:endParaRPr/>
          </a:p>
        </p:txBody>
      </p:sp>
      <p:sp>
        <p:nvSpPr>
          <p:cNvPr id="147" name="TextShape 2"/>
          <p:cNvSpPr txBox="1"/>
          <p:nvPr/>
        </p:nvSpPr>
        <p:spPr>
          <a:xfrm>
            <a:off x="640080" y="1286640"/>
            <a:ext cx="7863840" cy="4748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lang="en-US" sz="2800">
                <a:latin typeface="Arial"/>
              </a:rPr>
              <a:t>Rust</a:t>
            </a:r>
            <a:endParaRPr/>
          </a:p>
          <a:p>
            <a:endParaRPr/>
          </a:p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Modern C\C++ replacement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Memory safety without garbage collection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Implicit immutability, explicit mutability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Rich Typesystem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Strong functional programming influence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  <a:p>
            <a:r>
              <a:rPr lang="en-US">
                <a:latin typeface="Arial"/>
              </a:rPr>
              <a:t>"Rust is a systems programming language that runs blazingly fast,</a:t>
            </a:r>
            <a:endParaRPr/>
          </a:p>
          <a:p>
            <a:r>
              <a:rPr lang="en-US">
                <a:latin typeface="Arial"/>
              </a:rPr>
              <a:t>prevents almost all crashes*, and eliminates data races."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* In theory. Rust is a work-in-progress and may do anything it likes</a:t>
            </a:r>
            <a:endParaRPr/>
          </a:p>
          <a:p>
            <a:r>
              <a:rPr lang="en-US">
                <a:latin typeface="Arial"/>
              </a:rPr>
              <a:t>up to and including eating your laundry. Control / Performance</a:t>
            </a:r>
            <a:endParaRPr/>
          </a:p>
          <a:p>
            <a:r>
              <a:rPr lang="en-US">
                <a:latin typeface="Arial"/>
              </a:rPr>
              <a:t>Safety C C++ Rust Go Java ML Haskell</a:t>
            </a:r>
            <a:endParaRPr/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732240" y="549720"/>
            <a:ext cx="7771680" cy="65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Terminology</a:t>
            </a:r>
            <a:endParaRPr/>
          </a:p>
        </p:txBody>
      </p:sp>
      <p:sp>
        <p:nvSpPr>
          <p:cNvPr id="149" name="TextShape 2"/>
          <p:cNvSpPr txBox="1"/>
          <p:nvPr/>
        </p:nvSpPr>
        <p:spPr>
          <a:xfrm>
            <a:off x="457200" y="1371600"/>
            <a:ext cx="8229600" cy="916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2800">
                <a:latin typeface="Arial"/>
              </a:rPr>
              <a:t>Cargo – Automated build and dependency tracker for Rust</a:t>
            </a:r>
            <a:endParaRPr/>
          </a:p>
        </p:txBody>
      </p:sp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2695680" y="2194560"/>
            <a:ext cx="3752640" cy="4297680"/>
          </a:xfrm>
          <a:prstGeom prst="rect">
            <a:avLst/>
          </a:prstGeom>
          <a:ln>
            <a:noFill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686160" y="606600"/>
            <a:ext cx="7771680" cy="673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Terminology</a:t>
            </a:r>
            <a:endParaRPr/>
          </a:p>
        </p:txBody>
      </p:sp>
      <p:sp>
        <p:nvSpPr>
          <p:cNvPr id="152" name="TextShape 2"/>
          <p:cNvSpPr txBox="1"/>
          <p:nvPr/>
        </p:nvSpPr>
        <p:spPr>
          <a:xfrm>
            <a:off x="570600" y="1476360"/>
            <a:ext cx="8071920" cy="1067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800" strike="noStrike">
                <a:latin typeface="Calibri"/>
              </a:rPr>
              <a:t>Containers – OS level virtualization and isolation method for deploying applications.</a:t>
            </a:r>
            <a:endParaRPr/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2690280" y="2440080"/>
            <a:ext cx="3801960" cy="3503520"/>
          </a:xfrm>
          <a:prstGeom prst="rect">
            <a:avLst/>
          </a:prstGeom>
          <a:ln>
            <a:noFill/>
          </a:ln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640800" y="548640"/>
            <a:ext cx="7771680" cy="795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Terminology</a:t>
            </a:r>
            <a:endParaRPr/>
          </a:p>
        </p:txBody>
      </p:sp>
      <p:sp>
        <p:nvSpPr>
          <p:cNvPr id="155" name="TextShape 2"/>
          <p:cNvSpPr txBox="1"/>
          <p:nvPr/>
        </p:nvSpPr>
        <p:spPr>
          <a:xfrm>
            <a:off x="901800" y="1476000"/>
            <a:ext cx="7419240" cy="1329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800" strike="noStrike">
                <a:latin typeface="Calibri"/>
              </a:rPr>
              <a:t>Honeypot -  System designed to attract and detect malicious  actions and actors.</a:t>
            </a:r>
            <a:endParaRPr/>
          </a:p>
        </p:txBody>
      </p:sp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>
            <a:off x="1109880" y="2727000"/>
            <a:ext cx="6924240" cy="3762720"/>
          </a:xfrm>
          <a:prstGeom prst="rect">
            <a:avLst/>
          </a:prstGeom>
          <a:ln>
            <a:noFill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Application>LibreOffice/4.4.3.2$Linux_X86_64 LibreOffice_project/40m0$Build-2</Application>
  <Company>Allee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2015-04-01T22:08:02Z</dcterms:created>
  <dc:creator>Melissa Harrison</dc:creator>
  <dc:language>en-US</dc:language>
  <dcterms:modified xsi:type="dcterms:W3CDTF">2015-05-11T21:18:05Z</dcterms:modified>
  <cp:revision>29</cp:revision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Allee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</vt:i4>
  </property>
</Properties>
</file>